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acifico"/>
      <p:regular r:id="rId22"/>
    </p:embeddedFont>
    <p:embeddedFont>
      <p:font typeface="Quicksand"/>
      <p:regular r:id="rId23"/>
      <p:bold r:id="rId24"/>
    </p:embeddedFont>
    <p:embeddedFont>
      <p:font typeface="Quicksand Medium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acific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Quicksand-bold.fntdata"/><Relationship Id="rId23" Type="http://schemas.openxmlformats.org/officeDocument/2006/relationships/font" Target="fonts/Quicksa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icksandMedium-bold.fntdata"/><Relationship Id="rId25" Type="http://schemas.openxmlformats.org/officeDocument/2006/relationships/font" Target="fonts/Quicksan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2f80816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2f80816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2f80816f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2f80816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2f80816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2f80816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2f80816f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2f80816f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81364c4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b81364c4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d650b1287_0_2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d650b1287_0_2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En la era de la información y el análisis de datos, la gestión eficiente y versátil de grandes conjuntos de información se ha convertido en una necesidad crítica en una variedad de campos, desde la investigación científica hasta la industria y la tecnología. En este contexto, los archivos HDF5 (Hierarchical Data Format 5) emergen como una solución poderosa y flexible para el almacenamiento y manipulación de datos multidimensionales. Este es formato de archivo permite almacenar grandes cantidades de datos en una estructura jerárquica, solucionando el problema de memoria y ram.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2f80816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2f80816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303f804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303f804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03e0c46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03e0c46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303f80478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303f80478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116ab0c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116ab0c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2f80816f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2f80816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1635750" y="3139363"/>
            <a:ext cx="5872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003675" y="1501338"/>
            <a:ext cx="5136600" cy="17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hasCustomPrompt="1" type="title"/>
          </p:nvPr>
        </p:nvSpPr>
        <p:spPr>
          <a:xfrm>
            <a:off x="1604163" y="1895000"/>
            <a:ext cx="59358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1604038" y="2722300"/>
            <a:ext cx="59358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1472995" y="1462050"/>
            <a:ext cx="2965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subTitle"/>
          </p:nvPr>
        </p:nvSpPr>
        <p:spPr>
          <a:xfrm>
            <a:off x="1357026" y="1816000"/>
            <a:ext cx="29655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4939598" y="1462050"/>
            <a:ext cx="3484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subTitle"/>
          </p:nvPr>
        </p:nvSpPr>
        <p:spPr>
          <a:xfrm>
            <a:off x="4823625" y="1815999"/>
            <a:ext cx="34848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subTitle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2" type="subTitle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3" type="subTitle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4" type="subTitle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5" type="subTitle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6" type="subTitle"/>
          </p:nvPr>
        </p:nvSpPr>
        <p:spPr>
          <a:xfrm>
            <a:off x="1745249" y="3268450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hasCustomPrompt="1" idx="7" type="title"/>
          </p:nvPr>
        </p:nvSpPr>
        <p:spPr>
          <a:xfrm>
            <a:off x="988753" y="1603788"/>
            <a:ext cx="5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6"/>
          <p:cNvSpPr txBox="1"/>
          <p:nvPr>
            <p:ph hasCustomPrompt="1" idx="8" type="title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/>
          <p:nvPr>
            <p:ph hasCustomPrompt="1" idx="9" type="title"/>
          </p:nvPr>
        </p:nvSpPr>
        <p:spPr>
          <a:xfrm>
            <a:off x="947353" y="3107095"/>
            <a:ext cx="64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3" type="subTitle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4" type="subTitle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hasCustomPrompt="1" idx="15" type="title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subTitle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6" type="subTitle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243525" y="500775"/>
            <a:ext cx="43272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1529550" y="1421408"/>
            <a:ext cx="6084900" cy="23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384075" y="1403488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1384075" y="1791023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3" type="subTitle"/>
          </p:nvPr>
        </p:nvSpPr>
        <p:spPr>
          <a:xfrm>
            <a:off x="3716100" y="1403488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subTitle"/>
          </p:nvPr>
        </p:nvSpPr>
        <p:spPr>
          <a:xfrm>
            <a:off x="3716100" y="1791023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5" type="subTitle"/>
          </p:nvPr>
        </p:nvSpPr>
        <p:spPr>
          <a:xfrm>
            <a:off x="6048125" y="1403488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6" type="subTitle"/>
          </p:nvPr>
        </p:nvSpPr>
        <p:spPr>
          <a:xfrm>
            <a:off x="6048125" y="1791023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7" type="subTitle"/>
          </p:nvPr>
        </p:nvSpPr>
        <p:spPr>
          <a:xfrm>
            <a:off x="1384075" y="2919320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8" type="subTitle"/>
          </p:nvPr>
        </p:nvSpPr>
        <p:spPr>
          <a:xfrm>
            <a:off x="1384075" y="3307498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9" type="subTitle"/>
          </p:nvPr>
        </p:nvSpPr>
        <p:spPr>
          <a:xfrm>
            <a:off x="3716100" y="2919320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3" type="subTitle"/>
          </p:nvPr>
        </p:nvSpPr>
        <p:spPr>
          <a:xfrm>
            <a:off x="3716100" y="3307498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4" type="subTitle"/>
          </p:nvPr>
        </p:nvSpPr>
        <p:spPr>
          <a:xfrm>
            <a:off x="6048125" y="2919320"/>
            <a:ext cx="171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5" type="subTitle"/>
          </p:nvPr>
        </p:nvSpPr>
        <p:spPr>
          <a:xfrm>
            <a:off x="6048125" y="3307498"/>
            <a:ext cx="17118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082750" y="1693075"/>
            <a:ext cx="4978500" cy="20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873000" y="991088"/>
            <a:ext cx="13980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9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hasCustomPrompt="1" type="title"/>
          </p:nvPr>
        </p:nvSpPr>
        <p:spPr>
          <a:xfrm>
            <a:off x="3025097" y="760350"/>
            <a:ext cx="30894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3029503" y="1215800"/>
            <a:ext cx="3089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hasCustomPrompt="1" idx="2" type="title"/>
          </p:nvPr>
        </p:nvSpPr>
        <p:spPr>
          <a:xfrm>
            <a:off x="3025097" y="2050338"/>
            <a:ext cx="30894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2"/>
          <p:cNvSpPr txBox="1"/>
          <p:nvPr>
            <p:ph idx="3" type="subTitle"/>
          </p:nvPr>
        </p:nvSpPr>
        <p:spPr>
          <a:xfrm>
            <a:off x="3029503" y="2506383"/>
            <a:ext cx="3089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hasCustomPrompt="1" idx="4" type="title"/>
          </p:nvPr>
        </p:nvSpPr>
        <p:spPr>
          <a:xfrm>
            <a:off x="3025097" y="3340929"/>
            <a:ext cx="30894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2"/>
          <p:cNvSpPr txBox="1"/>
          <p:nvPr>
            <p:ph idx="5" type="subTitle"/>
          </p:nvPr>
        </p:nvSpPr>
        <p:spPr>
          <a:xfrm>
            <a:off x="3035950" y="3796950"/>
            <a:ext cx="30786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2529250" y="433711"/>
            <a:ext cx="40854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2531100" y="1576664"/>
            <a:ext cx="40854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/>
        </p:nvSpPr>
        <p:spPr>
          <a:xfrm>
            <a:off x="2288450" y="3600375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from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" type="subTitle"/>
          </p:nvPr>
        </p:nvSpPr>
        <p:spPr>
          <a:xfrm>
            <a:off x="1226161" y="1375129"/>
            <a:ext cx="2196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2" type="subTitle"/>
          </p:nvPr>
        </p:nvSpPr>
        <p:spPr>
          <a:xfrm>
            <a:off x="1226211" y="1685484"/>
            <a:ext cx="21963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3" type="subTitle"/>
          </p:nvPr>
        </p:nvSpPr>
        <p:spPr>
          <a:xfrm>
            <a:off x="1226161" y="2869485"/>
            <a:ext cx="2196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4" type="subTitle"/>
          </p:nvPr>
        </p:nvSpPr>
        <p:spPr>
          <a:xfrm>
            <a:off x="1226036" y="3179686"/>
            <a:ext cx="21963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5" type="subTitle"/>
          </p:nvPr>
        </p:nvSpPr>
        <p:spPr>
          <a:xfrm>
            <a:off x="5721664" y="1374254"/>
            <a:ext cx="2196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6" type="subTitle"/>
          </p:nvPr>
        </p:nvSpPr>
        <p:spPr>
          <a:xfrm>
            <a:off x="5721664" y="1684709"/>
            <a:ext cx="21963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7" type="subTitle"/>
          </p:nvPr>
        </p:nvSpPr>
        <p:spPr>
          <a:xfrm>
            <a:off x="5721664" y="2867985"/>
            <a:ext cx="2196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8" type="subTitle"/>
          </p:nvPr>
        </p:nvSpPr>
        <p:spPr>
          <a:xfrm>
            <a:off x="5721664" y="3178359"/>
            <a:ext cx="21963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" type="subTitle"/>
          </p:nvPr>
        </p:nvSpPr>
        <p:spPr>
          <a:xfrm>
            <a:off x="3841425" y="1509325"/>
            <a:ext cx="46170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4864000" y="2089275"/>
            <a:ext cx="2802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974381" y="2828175"/>
            <a:ext cx="2348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1974381" y="3182126"/>
            <a:ext cx="23484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4823619" y="2828175"/>
            <a:ext cx="2346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23619" y="3182126"/>
            <a:ext cx="23460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6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806600" y="1467250"/>
            <a:ext cx="5530800" cy="18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294125" y="3008875"/>
            <a:ext cx="45558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4231725" y="2018350"/>
            <a:ext cx="38370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●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○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■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●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○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■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●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Medium"/>
              <a:buChar char="○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Medium"/>
              <a:buChar char="■"/>
              <a:defRPr sz="16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Valeign/HCAIA20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ctrTitle"/>
          </p:nvPr>
        </p:nvSpPr>
        <p:spPr>
          <a:xfrm>
            <a:off x="1143600" y="1350900"/>
            <a:ext cx="7101000" cy="16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Conversor de tablas csv a formato HDF5</a:t>
            </a:r>
            <a:endParaRPr sz="4400"/>
          </a:p>
        </p:txBody>
      </p:sp>
      <p:sp>
        <p:nvSpPr>
          <p:cNvPr id="129" name="Google Shape;129;p31"/>
          <p:cNvSpPr txBox="1"/>
          <p:nvPr>
            <p:ph idx="1" type="subTitle"/>
          </p:nvPr>
        </p:nvSpPr>
        <p:spPr>
          <a:xfrm>
            <a:off x="1143600" y="3200600"/>
            <a:ext cx="68568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Valentina Contreras Rojas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Herramientas Computacionales para la Astro-I</a:t>
            </a:r>
            <a:r>
              <a:rPr lang="en" sz="1000"/>
              <a:t>nformática</a:t>
            </a:r>
            <a:endParaRPr sz="1000"/>
          </a:p>
        </p:txBody>
      </p:sp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6" y="61576"/>
            <a:ext cx="1089325" cy="10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HCAIA2023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5762"/>
            <a:ext cx="8839201" cy="293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Clases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b="0" l="0" r="45737" t="0"/>
          <a:stretch/>
        </p:blipFill>
        <p:spPr>
          <a:xfrm>
            <a:off x="426925" y="1098375"/>
            <a:ext cx="4420400" cy="38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 b="0" l="0" r="43055" t="0"/>
          <a:stretch/>
        </p:blipFill>
        <p:spPr>
          <a:xfrm>
            <a:off x="5503200" y="1478088"/>
            <a:ext cx="3489100" cy="2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/>
          <p:nvPr/>
        </p:nvSpPr>
        <p:spPr>
          <a:xfrm>
            <a:off x="5485850" y="1478100"/>
            <a:ext cx="3489000" cy="2187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261" name="Google Shape;261;p41"/>
          <p:cNvCxnSpPr>
            <a:endCxn id="260" idx="1"/>
          </p:cNvCxnSpPr>
          <p:nvPr/>
        </p:nvCxnSpPr>
        <p:spPr>
          <a:xfrm>
            <a:off x="4825550" y="1943250"/>
            <a:ext cx="660300" cy="628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" y="1322337"/>
            <a:ext cx="86010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726225" y="438312"/>
            <a:ext cx="23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Commits</a:t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00" y="1183325"/>
            <a:ext cx="8148001" cy="32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4800660" y="1143588"/>
            <a:ext cx="893851" cy="82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880522" y="2123142"/>
            <a:ext cx="896112" cy="8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27" y="1247575"/>
            <a:ext cx="781650" cy="7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 </a:t>
            </a:r>
            <a:endParaRPr/>
          </a:p>
        </p:txBody>
      </p:sp>
      <p:sp>
        <p:nvSpPr>
          <p:cNvPr id="139" name="Google Shape;139;p32"/>
          <p:cNvSpPr txBox="1"/>
          <p:nvPr>
            <p:ph idx="3" type="subTitle"/>
          </p:nvPr>
        </p:nvSpPr>
        <p:spPr>
          <a:xfrm>
            <a:off x="5702999" y="1294800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Recursos disponibles</a:t>
            </a:r>
            <a:endParaRPr/>
          </a:p>
        </p:txBody>
      </p:sp>
      <p:sp>
        <p:nvSpPr>
          <p:cNvPr id="140" name="Google Shape;140;p32"/>
          <p:cNvSpPr txBox="1"/>
          <p:nvPr>
            <p:ph idx="1" type="subTitle"/>
          </p:nvPr>
        </p:nvSpPr>
        <p:spPr>
          <a:xfrm>
            <a:off x="1719400" y="1359375"/>
            <a:ext cx="2737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Introducción/Objetivos</a:t>
            </a:r>
            <a:endParaRPr/>
          </a:p>
        </p:txBody>
      </p:sp>
      <p:sp>
        <p:nvSpPr>
          <p:cNvPr id="141" name="Google Shape;141;p32"/>
          <p:cNvSpPr txBox="1"/>
          <p:nvPr>
            <p:ph idx="5" type="subTitle"/>
          </p:nvPr>
        </p:nvSpPr>
        <p:spPr>
          <a:xfrm>
            <a:off x="1821099" y="23411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2"/>
          <p:cNvSpPr txBox="1"/>
          <p:nvPr>
            <p:ph idx="7" type="title"/>
          </p:nvPr>
        </p:nvSpPr>
        <p:spPr>
          <a:xfrm>
            <a:off x="1030153" y="1271463"/>
            <a:ext cx="5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" name="Google Shape;143;p32"/>
          <p:cNvSpPr txBox="1"/>
          <p:nvPr>
            <p:ph idx="13" type="subTitle"/>
          </p:nvPr>
        </p:nvSpPr>
        <p:spPr>
          <a:xfrm>
            <a:off x="5752834" y="23411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144" name="Google Shape;144;p32"/>
          <p:cNvSpPr txBox="1"/>
          <p:nvPr>
            <p:ph idx="9" type="title"/>
          </p:nvPr>
        </p:nvSpPr>
        <p:spPr>
          <a:xfrm>
            <a:off x="988753" y="2253220"/>
            <a:ext cx="64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32"/>
          <p:cNvSpPr txBox="1"/>
          <p:nvPr>
            <p:ph idx="8" type="title"/>
          </p:nvPr>
        </p:nvSpPr>
        <p:spPr>
          <a:xfrm>
            <a:off x="4887423" y="1271475"/>
            <a:ext cx="72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925754" y="2211925"/>
            <a:ext cx="777239" cy="71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>
            <p:ph idx="15" type="title"/>
          </p:nvPr>
        </p:nvSpPr>
        <p:spPr>
          <a:xfrm>
            <a:off x="4981911" y="2253233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4867460" y="3171476"/>
            <a:ext cx="893851" cy="8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idx="8" type="title"/>
          </p:nvPr>
        </p:nvSpPr>
        <p:spPr>
          <a:xfrm>
            <a:off x="5013936" y="3299338"/>
            <a:ext cx="60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0" name="Google Shape;150;p32"/>
          <p:cNvSpPr txBox="1"/>
          <p:nvPr>
            <p:ph idx="13" type="subTitle"/>
          </p:nvPr>
        </p:nvSpPr>
        <p:spPr>
          <a:xfrm>
            <a:off x="5854409" y="3299350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Posibles problemas y soluciones </a:t>
            </a:r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39953" y="3358136"/>
            <a:ext cx="777239" cy="720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>
            <p:ph idx="15" type="title"/>
          </p:nvPr>
        </p:nvSpPr>
        <p:spPr>
          <a:xfrm>
            <a:off x="947361" y="3390145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32"/>
          <p:cNvSpPr txBox="1"/>
          <p:nvPr>
            <p:ph idx="5" type="subTitle"/>
          </p:nvPr>
        </p:nvSpPr>
        <p:spPr>
          <a:xfrm>
            <a:off x="1821099" y="3478050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Problema principal</a:t>
            </a:r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925754" y="4177550"/>
            <a:ext cx="777239" cy="71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>
            <p:ph idx="15" type="title"/>
          </p:nvPr>
        </p:nvSpPr>
        <p:spPr>
          <a:xfrm>
            <a:off x="4981911" y="4239833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56" name="Google Shape;156;p32"/>
          <p:cNvSpPr txBox="1"/>
          <p:nvPr>
            <p:ph idx="13" type="subTitle"/>
          </p:nvPr>
        </p:nvSpPr>
        <p:spPr>
          <a:xfrm>
            <a:off x="5920109" y="43277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Portafolio en Github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Introducción/Objetivos: </a:t>
            </a:r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931900" y="2940175"/>
            <a:ext cx="72096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El objetivo principal de este proyecto es crear un convertidor de tablas CSV a archivos HDF5 en Python que sea eficiente y versátil. El convertidor debe ser capaz de manejar una variedad de formatos de tablas CSV, permitiendo la conversión de datos de manera eficiente y optimizada.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1033025" y="1509825"/>
            <a:ext cx="1748100" cy="6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Era de las grandes bases de datos 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3612075" y="1509825"/>
            <a:ext cx="1748100" cy="6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Gestión eficiente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5" name="Google Shape;165;p33"/>
          <p:cNvSpPr/>
          <p:nvPr/>
        </p:nvSpPr>
        <p:spPr>
          <a:xfrm>
            <a:off x="6191125" y="1509825"/>
            <a:ext cx="1748100" cy="6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Archivos HDF5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166" name="Google Shape;166;p33"/>
          <p:cNvCxnSpPr>
            <a:stCxn id="163" idx="3"/>
            <a:endCxn id="164" idx="1"/>
          </p:cNvCxnSpPr>
          <p:nvPr/>
        </p:nvCxnSpPr>
        <p:spPr>
          <a:xfrm>
            <a:off x="2781125" y="1816875"/>
            <a:ext cx="8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3"/>
          <p:cNvCxnSpPr/>
          <p:nvPr/>
        </p:nvCxnSpPr>
        <p:spPr>
          <a:xfrm>
            <a:off x="5392650" y="1816875"/>
            <a:ext cx="8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726225" y="4383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</a:t>
            </a:r>
            <a:endParaRPr/>
          </a:p>
        </p:txBody>
      </p:sp>
      <p:sp>
        <p:nvSpPr>
          <p:cNvPr id="173" name="Google Shape;173;p34"/>
          <p:cNvSpPr txBox="1"/>
          <p:nvPr>
            <p:ph idx="1" type="subTitle"/>
          </p:nvPr>
        </p:nvSpPr>
        <p:spPr>
          <a:xfrm>
            <a:off x="859650" y="970400"/>
            <a:ext cx="75852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“Búsqueda de nuevas estrellas simbióticas en la Vía Láctea: utilizando técnicas de aprendizaje profundo aplicadas a datos S-PLUS”</a:t>
            </a: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34"/>
          <p:cNvSpPr txBox="1"/>
          <p:nvPr>
            <p:ph type="title"/>
          </p:nvPr>
        </p:nvSpPr>
        <p:spPr>
          <a:xfrm>
            <a:off x="4837425" y="438300"/>
            <a:ext cx="38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de tesis </a:t>
            </a:r>
            <a:endParaRPr/>
          </a:p>
        </p:txBody>
      </p:sp>
      <p:sp>
        <p:nvSpPr>
          <p:cNvPr id="175" name="Google Shape;175;p34"/>
          <p:cNvSpPr/>
          <p:nvPr/>
        </p:nvSpPr>
        <p:spPr>
          <a:xfrm>
            <a:off x="2954625" y="663300"/>
            <a:ext cx="1480800" cy="1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5" y="2156875"/>
            <a:ext cx="3539101" cy="25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/>
        </p:nvSpPr>
        <p:spPr>
          <a:xfrm>
            <a:off x="4652250" y="1749775"/>
            <a:ext cx="3663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Idr4 S-PLUS 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571375" y="1749775"/>
            <a:ext cx="3539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Base de datos de simbióticas conocidas 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 rotWithShape="1">
          <a:blip r:embed="rId4">
            <a:alphaModFix/>
          </a:blip>
          <a:srcRect b="-1330" l="0" r="27604" t="1329"/>
          <a:stretch/>
        </p:blipFill>
        <p:spPr>
          <a:xfrm>
            <a:off x="4422951" y="2156875"/>
            <a:ext cx="4503251" cy="26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Problema principal </a:t>
            </a:r>
            <a:endParaRPr sz="3200"/>
          </a:p>
        </p:txBody>
      </p:sp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4303775" y="2116175"/>
            <a:ext cx="46170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Lectura y manipulación de archivos de gran tamaño sin la necesidad de usar “super computadoras”, y minimizar el tiempo de procesamiento.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740650" y="445537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Recursos: librería H5py</a:t>
            </a:r>
            <a:endParaRPr/>
          </a:p>
        </p:txBody>
      </p:sp>
      <p:sp>
        <p:nvSpPr>
          <p:cNvPr id="191" name="Google Shape;191;p36"/>
          <p:cNvSpPr txBox="1"/>
          <p:nvPr>
            <p:ph idx="4" type="subTitle"/>
          </p:nvPr>
        </p:nvSpPr>
        <p:spPr>
          <a:xfrm>
            <a:off x="4957600" y="1459250"/>
            <a:ext cx="3484800" cy="28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4043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El paquete h5py es una interfaz Pythonic para el formato de datos binarios HDF5. </a:t>
            </a:r>
            <a:endParaRPr sz="1350">
              <a:solidFill>
                <a:srgbClr val="3C4043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C4043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4043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Permite almacenar grandes cantidades de datos numéricos y manipularlos fácilmente desde NumPy.</a:t>
            </a:r>
            <a:endParaRPr sz="1350">
              <a:solidFill>
                <a:srgbClr val="3C4043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C4043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C4043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Se pueden almacenar miles de conjuntos de datos en un solo archivo, categorizarlos y etiquetarlos como desee.</a:t>
            </a:r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75" y="1459249"/>
            <a:ext cx="4010526" cy="23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4">
            <a:alphaModFix/>
          </a:blip>
          <a:srcRect b="0" l="18807" r="24303" t="23529"/>
          <a:stretch/>
        </p:blipFill>
        <p:spPr>
          <a:xfrm>
            <a:off x="5201300" y="230825"/>
            <a:ext cx="2629525" cy="9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705900" y="171012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</a:t>
            </a:r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>
            <a:off x="1661993" y="2032808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7"/>
          <p:cNvCxnSpPr/>
          <p:nvPr/>
        </p:nvCxnSpPr>
        <p:spPr>
          <a:xfrm rot="10800000">
            <a:off x="3404563" y="3312290"/>
            <a:ext cx="0" cy="506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7"/>
          <p:cNvCxnSpPr/>
          <p:nvPr/>
        </p:nvCxnSpPr>
        <p:spPr>
          <a:xfrm rot="10800000">
            <a:off x="4809403" y="2032808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7"/>
          <p:cNvCxnSpPr/>
          <p:nvPr/>
        </p:nvCxnSpPr>
        <p:spPr>
          <a:xfrm rot="10800000">
            <a:off x="6135700" y="3168552"/>
            <a:ext cx="0" cy="510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641" y="2494469"/>
            <a:ext cx="721541" cy="7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261" y="2571608"/>
            <a:ext cx="816075" cy="7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051" y="2619307"/>
            <a:ext cx="815596" cy="7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4636" y="2571608"/>
            <a:ext cx="816075" cy="75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 txBox="1"/>
          <p:nvPr/>
        </p:nvSpPr>
        <p:spPr>
          <a:xfrm>
            <a:off x="2548663" y="3790099"/>
            <a:ext cx="1711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Programar el convertidor </a:t>
            </a:r>
            <a:endParaRPr b="1" sz="18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806100" y="1472850"/>
            <a:ext cx="1711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Optimización </a:t>
            </a:r>
            <a:r>
              <a:rPr b="1" lang="en" sz="7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(separación de tablar por bloques)</a:t>
            </a:r>
            <a:endParaRPr b="1" sz="7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3961700" y="1377447"/>
            <a:ext cx="171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Manejo de errores </a:t>
            </a:r>
            <a:endParaRPr b="1" sz="18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1387725" y="2712006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01</a:t>
            </a:r>
            <a:endParaRPr b="1"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3116125" y="2688506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02</a:t>
            </a:r>
            <a:endParaRPr b="1"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4526638" y="2712006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03</a:t>
            </a:r>
            <a:endParaRPr b="1"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5827162" y="2619294"/>
            <a:ext cx="670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04</a:t>
            </a:r>
            <a:endParaRPr b="1"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424" y="2438833"/>
            <a:ext cx="816075" cy="75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7391013" y="2619306"/>
            <a:ext cx="576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05</a:t>
            </a:r>
            <a:endParaRPr b="1"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5279791" y="3721105"/>
            <a:ext cx="1711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Evaluación</a:t>
            </a:r>
            <a:endParaRPr b="1" sz="18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217" name="Google Shape;217;p37"/>
          <p:cNvCxnSpPr/>
          <p:nvPr/>
        </p:nvCxnSpPr>
        <p:spPr>
          <a:xfrm rot="10800000">
            <a:off x="7624666" y="1879958"/>
            <a:ext cx="0" cy="60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218" name="Google Shape;218;p37"/>
          <p:cNvSpPr txBox="1"/>
          <p:nvPr/>
        </p:nvSpPr>
        <p:spPr>
          <a:xfrm>
            <a:off x="6610363" y="1483050"/>
            <a:ext cx="2028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Documentación</a:t>
            </a:r>
            <a:endParaRPr b="1" sz="18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219" name="Google Shape;219;p37"/>
          <p:cNvCxnSpPr/>
          <p:nvPr/>
        </p:nvCxnSpPr>
        <p:spPr>
          <a:xfrm>
            <a:off x="2068336" y="2946331"/>
            <a:ext cx="944100" cy="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7"/>
          <p:cNvCxnSpPr/>
          <p:nvPr/>
        </p:nvCxnSpPr>
        <p:spPr>
          <a:xfrm flipH="1" rot="10800000">
            <a:off x="3693013" y="2995694"/>
            <a:ext cx="723600" cy="3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7"/>
          <p:cNvCxnSpPr>
            <a:stCxn id="212" idx="3"/>
          </p:cNvCxnSpPr>
          <p:nvPr/>
        </p:nvCxnSpPr>
        <p:spPr>
          <a:xfrm flipH="1" rot="10800000">
            <a:off x="5103538" y="2940156"/>
            <a:ext cx="723600" cy="25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7"/>
          <p:cNvCxnSpPr/>
          <p:nvPr/>
        </p:nvCxnSpPr>
        <p:spPr>
          <a:xfrm flipH="1" rot="10800000">
            <a:off x="6525275" y="2871744"/>
            <a:ext cx="814500" cy="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706050" y="372375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problemas y soluciones </a:t>
            </a:r>
            <a:endParaRPr/>
          </a:p>
        </p:txBody>
      </p:sp>
      <p:sp>
        <p:nvSpPr>
          <p:cNvPr id="228" name="Google Shape;228;p38"/>
          <p:cNvSpPr txBox="1"/>
          <p:nvPr>
            <p:ph idx="1" type="subTitle"/>
          </p:nvPr>
        </p:nvSpPr>
        <p:spPr>
          <a:xfrm>
            <a:off x="424311" y="1230729"/>
            <a:ext cx="2196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Optimización </a:t>
            </a:r>
            <a:endParaRPr sz="1600"/>
          </a:p>
        </p:txBody>
      </p:sp>
      <p:sp>
        <p:nvSpPr>
          <p:cNvPr id="229" name="Google Shape;229;p38"/>
          <p:cNvSpPr txBox="1"/>
          <p:nvPr>
            <p:ph idx="2" type="subTitle"/>
          </p:nvPr>
        </p:nvSpPr>
        <p:spPr>
          <a:xfrm>
            <a:off x="706061" y="1631284"/>
            <a:ext cx="21963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¿Como separo las tablas en bloques si no las puedo leer?</a:t>
            </a:r>
            <a:endParaRPr sz="1100"/>
          </a:p>
        </p:txBody>
      </p:sp>
      <p:sp>
        <p:nvSpPr>
          <p:cNvPr id="230" name="Google Shape;230;p38"/>
          <p:cNvSpPr txBox="1"/>
          <p:nvPr>
            <p:ph idx="3" type="subTitle"/>
          </p:nvPr>
        </p:nvSpPr>
        <p:spPr>
          <a:xfrm>
            <a:off x="372897" y="2495650"/>
            <a:ext cx="2862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Rendimiento y eficiencia </a:t>
            </a:r>
            <a:endParaRPr sz="1600"/>
          </a:p>
        </p:txBody>
      </p:sp>
      <p:sp>
        <p:nvSpPr>
          <p:cNvPr id="231" name="Google Shape;231;p38"/>
          <p:cNvSpPr txBox="1"/>
          <p:nvPr>
            <p:ph idx="4" type="subTitle"/>
          </p:nvPr>
        </p:nvSpPr>
        <p:spPr>
          <a:xfrm>
            <a:off x="598548" y="2889625"/>
            <a:ext cx="25800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Tiempo que demore en procesar los datos</a:t>
            </a:r>
            <a:r>
              <a:rPr lang="en"/>
              <a:t>  </a:t>
            </a:r>
            <a:endParaRPr/>
          </a:p>
        </p:txBody>
      </p:sp>
      <p:sp>
        <p:nvSpPr>
          <p:cNvPr id="232" name="Google Shape;232;p38"/>
          <p:cNvSpPr txBox="1"/>
          <p:nvPr>
            <p:ph idx="5" type="subTitle"/>
          </p:nvPr>
        </p:nvSpPr>
        <p:spPr>
          <a:xfrm>
            <a:off x="4666950" y="1162075"/>
            <a:ext cx="3019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Buscar un formato alternativo</a:t>
            </a:r>
            <a:endParaRPr sz="1500"/>
          </a:p>
        </p:txBody>
      </p:sp>
      <p:sp>
        <p:nvSpPr>
          <p:cNvPr id="233" name="Google Shape;233;p38"/>
          <p:cNvSpPr txBox="1"/>
          <p:nvPr>
            <p:ph idx="6" type="subTitle"/>
          </p:nvPr>
        </p:nvSpPr>
        <p:spPr>
          <a:xfrm>
            <a:off x="4500000" y="1474825"/>
            <a:ext cx="42276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Cargar los datos en otro lenguaje de programación antes de pasarla por el convertidor.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Usar datos comprimidos.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Seleccionar la información que es valiosa antes de usar el </a:t>
            </a:r>
            <a:r>
              <a:rPr lang="en" sz="1100"/>
              <a:t>convertidor</a:t>
            </a:r>
            <a:r>
              <a:rPr lang="en" sz="1100"/>
              <a:t>. </a:t>
            </a:r>
            <a:endParaRPr sz="11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4" name="Google Shape;234;p38"/>
          <p:cNvSpPr txBox="1"/>
          <p:nvPr>
            <p:ph idx="7" type="subTitle"/>
          </p:nvPr>
        </p:nvSpPr>
        <p:spPr>
          <a:xfrm>
            <a:off x="4666950" y="3560025"/>
            <a:ext cx="33156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Convertir los valores mixtos a un solo tipo de dato (float).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Gestionar excepciones dentro del código. </a:t>
            </a:r>
            <a:endParaRPr sz="1200"/>
          </a:p>
        </p:txBody>
      </p:sp>
      <p:sp>
        <p:nvSpPr>
          <p:cNvPr id="235" name="Google Shape;235;p38"/>
          <p:cNvSpPr txBox="1"/>
          <p:nvPr>
            <p:ph idx="8" type="subTitle"/>
          </p:nvPr>
        </p:nvSpPr>
        <p:spPr>
          <a:xfrm>
            <a:off x="4789649" y="2889625"/>
            <a:ext cx="4095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Separar funciones por ejemplo, una parte lea la columna y otra </a:t>
            </a:r>
            <a:r>
              <a:rPr lang="en" sz="1100"/>
              <a:t>función</a:t>
            </a:r>
            <a:r>
              <a:rPr lang="en" sz="1100"/>
              <a:t> que la guarde en el archivo HDF5</a:t>
            </a:r>
            <a:endParaRPr sz="1100"/>
          </a:p>
        </p:txBody>
      </p:sp>
      <p:sp>
        <p:nvSpPr>
          <p:cNvPr id="236" name="Google Shape;236;p38"/>
          <p:cNvSpPr txBox="1"/>
          <p:nvPr>
            <p:ph idx="3" type="subTitle"/>
          </p:nvPr>
        </p:nvSpPr>
        <p:spPr>
          <a:xfrm>
            <a:off x="507797" y="3759075"/>
            <a:ext cx="2862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Manejo de errores de lectura y escritura </a:t>
            </a:r>
            <a:endParaRPr sz="1600"/>
          </a:p>
        </p:txBody>
      </p:sp>
      <p:sp>
        <p:nvSpPr>
          <p:cNvPr id="237" name="Google Shape;237;p38"/>
          <p:cNvSpPr txBox="1"/>
          <p:nvPr>
            <p:ph idx="7" type="subTitle"/>
          </p:nvPr>
        </p:nvSpPr>
        <p:spPr>
          <a:xfrm>
            <a:off x="4789656" y="2571238"/>
            <a:ext cx="3315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Paralelización del código </a:t>
            </a:r>
            <a:endParaRPr sz="1600"/>
          </a:p>
        </p:txBody>
      </p:sp>
      <p:sp>
        <p:nvSpPr>
          <p:cNvPr id="238" name="Google Shape;238;p38"/>
          <p:cNvSpPr/>
          <p:nvPr/>
        </p:nvSpPr>
        <p:spPr>
          <a:xfrm>
            <a:off x="3296425" y="1512125"/>
            <a:ext cx="10251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3370400" y="2851150"/>
            <a:ext cx="10251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3370400" y="3899025"/>
            <a:ext cx="10251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1529550" y="1421408"/>
            <a:ext cx="6084900" cy="23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Portafolio en Github</a:t>
            </a:r>
            <a:endParaRPr sz="7300"/>
          </a:p>
        </p:txBody>
      </p:sp>
      <p:sp>
        <p:nvSpPr>
          <p:cNvPr id="246" name="Google Shape;246;p39"/>
          <p:cNvSpPr txBox="1"/>
          <p:nvPr/>
        </p:nvSpPr>
        <p:spPr>
          <a:xfrm>
            <a:off x="2470625" y="3893750"/>
            <a:ext cx="4608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https://github.com/Valeign/HCAIA2023</a:t>
            </a:r>
            <a:endParaRPr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